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6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Veille Technologique : Cybersécurité en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46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 approche méthodique pour sécuriser les systèmes d'intelligence artificielle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8558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92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41043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Établir une veille technologique structurée sur les enjeux de cybersécurité appliqués à l'intelligence artificielle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59748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831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Approche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3223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Automatisation du processus de surveillance et production de synthèses régulières pour les parties prenantes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18912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by Design : une approche essentielle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37918" y="2371011"/>
            <a:ext cx="3254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Identification des risques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61429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préventive des vulnérabilités potentielles dès la conception du système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08729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52462"/>
            <a:ext cx="287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Exigences de sécurité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Définition claire des normes et contraintes de sécurité à respecter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087291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Contrôles adaptés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31399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Principe du moindre privilège, authentification multi-facteurs, gestion sécurisée des clés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346859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Supervision continue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31399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Tests réguliers, détection des vulnérabilités et maintien de la conformité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346859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cybersécurité doit être intégrée dès la phase de conception pour limiter les risques d'intrusion et de fuite de données.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056" y="501848"/>
            <a:ext cx="5296138" cy="569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Résultats et perspectives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8056" y="1527334"/>
            <a:ext cx="3193256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Synthèse des 3 semaines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4543901" y="2074188"/>
            <a:ext cx="22860" cy="3858578"/>
          </a:xfrm>
          <a:prstGeom prst="roundRect">
            <a:avLst>
              <a:gd name="adj" fmla="val 334989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4031218" y="2792016"/>
            <a:ext cx="546973" cy="22860"/>
          </a:xfrm>
          <a:prstGeom prst="roundRect">
            <a:avLst>
              <a:gd name="adj" fmla="val 334989"/>
            </a:avLst>
          </a:prstGeom>
          <a:solidFill>
            <a:srgbClr val="C7C7D0"/>
          </a:solidFill>
          <a:ln/>
        </p:spPr>
      </p:sp>
      <p:sp>
        <p:nvSpPr>
          <p:cNvPr id="6" name="Shape 4"/>
          <p:cNvSpPr/>
          <p:nvPr/>
        </p:nvSpPr>
        <p:spPr>
          <a:xfrm>
            <a:off x="4486989" y="2735104"/>
            <a:ext cx="136684" cy="136684"/>
          </a:xfrm>
          <a:prstGeom prst="roundRect">
            <a:avLst>
              <a:gd name="adj" fmla="val 334494"/>
            </a:avLst>
          </a:prstGeom>
          <a:solidFill>
            <a:srgbClr val="1B1B27"/>
          </a:solidFill>
          <a:ln/>
        </p:spPr>
      </p:sp>
      <p:sp>
        <p:nvSpPr>
          <p:cNvPr id="7" name="Shape 5"/>
          <p:cNvSpPr/>
          <p:nvPr/>
        </p:nvSpPr>
        <p:spPr>
          <a:xfrm>
            <a:off x="638056" y="2074188"/>
            <a:ext cx="3370302" cy="1458635"/>
          </a:xfrm>
          <a:prstGeom prst="roundRect">
            <a:avLst>
              <a:gd name="adj" fmla="val 52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9359" y="2264093"/>
            <a:ext cx="227909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Semaine 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27961" y="2731175"/>
            <a:ext cx="2990493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Configuration et test des flux RSS, premiers articles lus et sauvegardés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4532471" y="4017407"/>
            <a:ext cx="546973" cy="22860"/>
          </a:xfrm>
          <a:prstGeom prst="roundRect">
            <a:avLst>
              <a:gd name="adj" fmla="val 334989"/>
            </a:avLst>
          </a:prstGeom>
          <a:solidFill>
            <a:srgbClr val="C7C7D0"/>
          </a:solidFill>
          <a:ln/>
        </p:spPr>
      </p:sp>
      <p:sp>
        <p:nvSpPr>
          <p:cNvPr id="11" name="Shape 9"/>
          <p:cNvSpPr/>
          <p:nvPr/>
        </p:nvSpPr>
        <p:spPr>
          <a:xfrm>
            <a:off x="4486989" y="3960495"/>
            <a:ext cx="136684" cy="136684"/>
          </a:xfrm>
          <a:prstGeom prst="roundRect">
            <a:avLst>
              <a:gd name="adj" fmla="val 334494"/>
            </a:avLst>
          </a:prstGeom>
          <a:solidFill>
            <a:srgbClr val="1B1B27"/>
          </a:solidFill>
          <a:ln/>
        </p:spPr>
      </p:sp>
      <p:sp>
        <p:nvSpPr>
          <p:cNvPr id="12" name="Shape 10"/>
          <p:cNvSpPr/>
          <p:nvPr/>
        </p:nvSpPr>
        <p:spPr>
          <a:xfrm>
            <a:off x="5102304" y="3168015"/>
            <a:ext cx="3370302" cy="1721644"/>
          </a:xfrm>
          <a:prstGeom prst="roundRect">
            <a:avLst>
              <a:gd name="adj" fmla="val 44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292209" y="3357920"/>
            <a:ext cx="227909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Semaine 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292209" y="3825002"/>
            <a:ext cx="2990493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approfondie des articles, mise à jour du README et définition des alertes Google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4031218" y="5060513"/>
            <a:ext cx="546973" cy="22860"/>
          </a:xfrm>
          <a:prstGeom prst="roundRect">
            <a:avLst>
              <a:gd name="adj" fmla="val 334989"/>
            </a:avLst>
          </a:prstGeom>
          <a:solidFill>
            <a:srgbClr val="C7C7D0"/>
          </a:solidFill>
          <a:ln/>
        </p:spPr>
      </p:sp>
      <p:sp>
        <p:nvSpPr>
          <p:cNvPr id="16" name="Shape 14"/>
          <p:cNvSpPr/>
          <p:nvPr/>
        </p:nvSpPr>
        <p:spPr>
          <a:xfrm>
            <a:off x="4486989" y="5003602"/>
            <a:ext cx="136684" cy="136684"/>
          </a:xfrm>
          <a:prstGeom prst="roundRect">
            <a:avLst>
              <a:gd name="adj" fmla="val 334494"/>
            </a:avLst>
          </a:prstGeom>
          <a:solidFill>
            <a:srgbClr val="1B1B27"/>
          </a:solidFill>
          <a:ln/>
        </p:spPr>
      </p:sp>
      <p:sp>
        <p:nvSpPr>
          <p:cNvPr id="17" name="Shape 15"/>
          <p:cNvSpPr/>
          <p:nvPr/>
        </p:nvSpPr>
        <p:spPr>
          <a:xfrm>
            <a:off x="638056" y="4211122"/>
            <a:ext cx="3370302" cy="1721644"/>
          </a:xfrm>
          <a:prstGeom prst="roundRect">
            <a:avLst>
              <a:gd name="adj" fmla="val 44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539359" y="4401026"/>
            <a:ext cx="227909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Semaine 3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27961" y="4868108"/>
            <a:ext cx="2990493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Finalisation du README et création d'une présentation synthétisant les points clés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38056" y="6137791"/>
            <a:ext cx="2734866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Bénéfices obtenus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638056" y="6661904"/>
            <a:ext cx="7834551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Compréhension approfondie des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704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risques liés à l'IA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38056" y="7017187"/>
            <a:ext cx="7834551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en place d'un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704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rituel automatisé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suivi des sources fiables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38056" y="7372469"/>
            <a:ext cx="7834551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Sélection d'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704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outils et pratiques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sécuriser les projets IA</a:t>
            </a:r>
            <a:endParaRPr lang="en-US" sz="1400" dirty="0"/>
          </a:p>
        </p:txBody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5044" y="1550075"/>
            <a:ext cx="5074801" cy="50748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627" y="643890"/>
            <a:ext cx="7406640" cy="568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Objectifs de la veille technologique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6627" y="1485186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6627" y="1771293"/>
            <a:ext cx="7870746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636627" y="1907858"/>
            <a:ext cx="245435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Comprendre les enjeux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6627" y="2301121"/>
            <a:ext cx="787074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Appréhender les risques de cybersécurité spécifiques aux systèmes d'intelligence artificielle et leurs implications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6627" y="3201233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6627" y="3487341"/>
            <a:ext cx="7870746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0" name="Text 7"/>
          <p:cNvSpPr/>
          <p:nvPr/>
        </p:nvSpPr>
        <p:spPr>
          <a:xfrm>
            <a:off x="636627" y="3623905"/>
            <a:ext cx="283416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Automatiser la surveillance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6627" y="4017169"/>
            <a:ext cx="787074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Mettre en place un rituel de veille régulier et automatisé pour rester informé des dernières menaces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36627" y="4917281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6627" y="5203388"/>
            <a:ext cx="7870746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4" name="Text 11"/>
          <p:cNvSpPr/>
          <p:nvPr/>
        </p:nvSpPr>
        <p:spPr>
          <a:xfrm>
            <a:off x="636627" y="5339953"/>
            <a:ext cx="291476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Identifier les sources fiables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6627" y="5733217"/>
            <a:ext cx="78707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Sélectionner et valider des sources d'information pertinentes et crédibles dans le domaine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6627" y="6342340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36627" y="6628448"/>
            <a:ext cx="7870746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8" name="Text 15"/>
          <p:cNvSpPr/>
          <p:nvPr/>
        </p:nvSpPr>
        <p:spPr>
          <a:xfrm>
            <a:off x="636627" y="6765012"/>
            <a:ext cx="244566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Produire des synthèses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36627" y="7158276"/>
            <a:ext cx="78707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Créer des restitutions structurées et compréhensibles pour toutes les parties prenantes du projet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 1 : MÉTHODOLOGIE / OUTILS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Approche structurée et outils de surveillance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621" y="460891"/>
            <a:ext cx="609123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Méthodologie et outils de veille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6621" y="1403628"/>
            <a:ext cx="266854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Agrégation de contenu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586621" y="1906429"/>
            <a:ext cx="6524149" cy="1346478"/>
          </a:xfrm>
          <a:prstGeom prst="roundRect">
            <a:avLst>
              <a:gd name="adj" fmla="val 814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63761" y="1906429"/>
            <a:ext cx="91440" cy="1346478"/>
          </a:xfrm>
          <a:prstGeom prst="roundRect">
            <a:avLst>
              <a:gd name="adj" fmla="val 76993"/>
            </a:avLst>
          </a:prstGeom>
          <a:solidFill>
            <a:srgbClr val="1B1B27"/>
          </a:solidFill>
          <a:ln/>
        </p:spPr>
      </p:sp>
      <p:sp>
        <p:nvSpPr>
          <p:cNvPr id="6" name="Text 4"/>
          <p:cNvSpPr/>
          <p:nvPr/>
        </p:nvSpPr>
        <p:spPr>
          <a:xfrm>
            <a:off x="845582" y="2096810"/>
            <a:ext cx="209526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Inoreader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45582" y="2526268"/>
            <a:ext cx="6074807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Agrégateur de flux RSS pour centraliser les sources académiques et professionnelles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6621" y="3420428"/>
            <a:ext cx="6524149" cy="1346478"/>
          </a:xfrm>
          <a:prstGeom prst="roundRect">
            <a:avLst>
              <a:gd name="adj" fmla="val 814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63761" y="3420428"/>
            <a:ext cx="91440" cy="1346478"/>
          </a:xfrm>
          <a:prstGeom prst="roundRect">
            <a:avLst>
              <a:gd name="adj" fmla="val 76993"/>
            </a:avLst>
          </a:prstGeom>
          <a:solidFill>
            <a:srgbClr val="1B1B27"/>
          </a:solidFill>
          <a:ln/>
        </p:spPr>
      </p:sp>
      <p:sp>
        <p:nvSpPr>
          <p:cNvPr id="10" name="Text 8"/>
          <p:cNvSpPr/>
          <p:nvPr/>
        </p:nvSpPr>
        <p:spPr>
          <a:xfrm>
            <a:off x="845582" y="3610808"/>
            <a:ext cx="209526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Google Alerts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45582" y="4040267"/>
            <a:ext cx="6074807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Système d'alertes automatiques par email ou par flux RSS pour surveiller les mots-clés stratégiques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6621" y="4934426"/>
            <a:ext cx="6524149" cy="1346478"/>
          </a:xfrm>
          <a:prstGeom prst="roundRect">
            <a:avLst>
              <a:gd name="adj" fmla="val 814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63761" y="4934426"/>
            <a:ext cx="91440" cy="1346478"/>
          </a:xfrm>
          <a:prstGeom prst="roundRect">
            <a:avLst>
              <a:gd name="adj" fmla="val 76993"/>
            </a:avLst>
          </a:prstGeom>
          <a:solidFill>
            <a:srgbClr val="1B1B27"/>
          </a:solidFill>
          <a:ln/>
        </p:spPr>
      </p:sp>
      <p:sp>
        <p:nvSpPr>
          <p:cNvPr id="14" name="Text 12"/>
          <p:cNvSpPr/>
          <p:nvPr/>
        </p:nvSpPr>
        <p:spPr>
          <a:xfrm>
            <a:off x="845582" y="5124807"/>
            <a:ext cx="209526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arXiv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45582" y="5554266"/>
            <a:ext cx="6074807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Plateforme en ligne qui permet de diffuser gratuitement des articles scientifiques avant leur publication officielle dans des revues.</a:t>
            </a:r>
            <a:endParaRPr lang="en-US" sz="13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250" y="1424583"/>
            <a:ext cx="6524149" cy="6524149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527250" y="8137208"/>
            <a:ext cx="65241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Ces outils permettent une surveillance continue et automatisée des sources d'information clés en cybersécurité IA.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4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Sources RSS et alertes configurées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39164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Flux RSS officiels (Feedly)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165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 Security Blog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587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AI Blog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009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 Blog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431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arXiv Machine Learning (cs.LG)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6853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arXiv Artificial Intelligence (cs.AI)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49045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Hacker News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9326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OWASP ML Security Top 10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2839164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Alertes Google paramétrées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0342721" y="39165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Surveillance en temps réel sur plusieurs domaines :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48464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highlight>
                  <a:srgbClr val="FFF0E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Cyber attaque IA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528863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highlight>
                  <a:srgbClr val="FFF0E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Cyber attack AI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2721" y="57308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highlight>
                  <a:srgbClr val="FFF0E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Cybersécurité IA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42721" y="61730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Cybersecurity AI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6890028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Rituel de veille automatisé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075" y="3905607"/>
            <a:ext cx="13044249" cy="30480"/>
          </a:xfrm>
          <a:prstGeom prst="roundRect">
            <a:avLst>
              <a:gd name="adj" fmla="val 312270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3967996" y="3225760"/>
            <a:ext cx="30480" cy="679847"/>
          </a:xfrm>
          <a:prstGeom prst="roundRect">
            <a:avLst>
              <a:gd name="adj" fmla="val 312270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3728323" y="3650694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813274" y="3693200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66988" y="178439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Lundi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19651" y="2274332"/>
            <a:ext cx="5927288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Ouverture de Feedly et lecture des nouveautés dans le dossier "Cybersécurité IA"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3905607"/>
            <a:ext cx="30480" cy="679847"/>
          </a:xfrm>
          <a:prstGeom prst="roundRect">
            <a:avLst>
              <a:gd name="adj" fmla="val 312270"/>
            </a:avLst>
          </a:prstGeom>
          <a:solidFill>
            <a:srgbClr val="C7C7D0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168" y="3650694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119" y="3693200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98832" y="481203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Mercredi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51496" y="5301972"/>
            <a:ext cx="5927288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 des articles et sauvegarde des plus pertinents dans Substack pour analyse approfondie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31805" y="3225760"/>
            <a:ext cx="30480" cy="679847"/>
          </a:xfrm>
          <a:prstGeom prst="roundRect">
            <a:avLst>
              <a:gd name="adj" fmla="val 312270"/>
            </a:avLst>
          </a:prstGeom>
          <a:solidFill>
            <a:srgbClr val="C7C7D0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92132" y="3650694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77083" y="3693200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30678" y="178439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Weekend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3341" y="2274332"/>
            <a:ext cx="5927407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à jour de la synthèse et rédaction des conclusions dans le fichier README.md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075" y="6281738"/>
            <a:ext cx="13044249" cy="1325166"/>
          </a:xfrm>
          <a:prstGeom prst="roundRect">
            <a:avLst>
              <a:gd name="adj" fmla="val 7182"/>
            </a:avLst>
          </a:prstGeom>
          <a:solidFill>
            <a:srgbClr val="D2D2E0"/>
          </a:solidFill>
          <a:ln/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651" y="6625590"/>
            <a:ext cx="283250" cy="226576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29477" y="6564868"/>
            <a:ext cx="12081272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 rituel hebdomadaire garantit une surveillance continue et une capitalisation progressive des connaissances en cybersécurité IA.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7210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 2 : SUJET - LA CYBERSÉCURITÉ POUR LES SYSTÈMES D'IA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2298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Menaces, risques et bonnes pratiques de protection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767" y="482203"/>
            <a:ext cx="6385679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Principales menaces identifiées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3767" y="1381006"/>
            <a:ext cx="6613684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6766" y="1564005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1427" y="1708666"/>
            <a:ext cx="236696" cy="2366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6766" y="2265521"/>
            <a:ext cx="230374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Attaques adversariales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96766" y="2644616"/>
            <a:ext cx="6247686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Modification subtile des données d'entrée pour tromper le modèle et obtenir des prédictions erronées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402830" y="1381006"/>
            <a:ext cx="6613803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85829" y="1564005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490" y="1708666"/>
            <a:ext cx="236696" cy="23669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85829" y="2265521"/>
            <a:ext cx="235577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Poisoning des données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85829" y="2644616"/>
            <a:ext cx="624780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Altération malveillante du dataset d'entraînement pour corrompre le comportement du modèle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613767" y="3564017"/>
            <a:ext cx="6613684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96766" y="3747016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427" y="3891677"/>
            <a:ext cx="236696" cy="23669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96766" y="4448532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 de modèles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96766" y="4827627"/>
            <a:ext cx="6247686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Récupération d'un modèle propriétaire via l'analyse de ses réponses et prédictions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7402830" y="3564017"/>
            <a:ext cx="6613803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585829" y="3747016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0490" y="3891677"/>
            <a:ext cx="236696" cy="23669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85829" y="4448532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Backdoors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585829" y="4827627"/>
            <a:ext cx="624780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Comportements cachés déclenchés par des motifs spécifiques intégrés au modèle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613767" y="5747028"/>
            <a:ext cx="6613684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96766" y="5930027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427" y="6074688"/>
            <a:ext cx="236696" cy="23669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96766" y="6631543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Prompt injection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796766" y="7010638"/>
            <a:ext cx="6247686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Manipulation des LLM pour obtenir des données sensibles ou contourner les protections</a:t>
            </a:r>
            <a:endParaRPr lang="en-US" sz="1350" dirty="0"/>
          </a:p>
        </p:txBody>
      </p:sp>
      <p:sp>
        <p:nvSpPr>
          <p:cNvPr id="28" name="Shape 21"/>
          <p:cNvSpPr/>
          <p:nvPr/>
        </p:nvSpPr>
        <p:spPr>
          <a:xfrm>
            <a:off x="7402830" y="5747028"/>
            <a:ext cx="6613803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585829" y="5930027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0490" y="6074688"/>
            <a:ext cx="236696" cy="236696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85829" y="6631543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Supply chain IA</a:t>
            </a:r>
            <a:endParaRPr lang="en-US" sz="1700" dirty="0"/>
          </a:p>
        </p:txBody>
      </p:sp>
      <p:sp>
        <p:nvSpPr>
          <p:cNvPr id="32" name="Text 24"/>
          <p:cNvSpPr/>
          <p:nvPr/>
        </p:nvSpPr>
        <p:spPr>
          <a:xfrm>
            <a:off x="7585829" y="7010638"/>
            <a:ext cx="624780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Dépendances logicielles corrompues ou malveillantes intégrées dans l'écosystème IA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11" y="687943"/>
            <a:ext cx="6476405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Bonnes pratiques de protection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3411" y="1511737"/>
            <a:ext cx="3859530" cy="1891189"/>
          </a:xfrm>
          <a:prstGeom prst="roundRect">
            <a:avLst>
              <a:gd name="adj" fmla="val 39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6271" y="1534597"/>
            <a:ext cx="3813810" cy="534352"/>
          </a:xfrm>
          <a:prstGeom prst="roundRect">
            <a:avLst>
              <a:gd name="adj" fmla="val 8867"/>
            </a:avLst>
          </a:prstGeom>
          <a:solidFill>
            <a:srgbClr val="E1E1EA"/>
          </a:solidFill>
          <a:ln/>
        </p:spPr>
      </p:sp>
      <p:sp>
        <p:nvSpPr>
          <p:cNvPr id="6" name="Text 3"/>
          <p:cNvSpPr/>
          <p:nvPr/>
        </p:nvSpPr>
        <p:spPr>
          <a:xfrm>
            <a:off x="2419588" y="1630918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24389" y="2247067"/>
            <a:ext cx="2533531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Vérification des données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24389" y="2632115"/>
            <a:ext cx="3457575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Nettoyage et validation rigoureuse des données d'entraînement avant utilisation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661059" y="1511737"/>
            <a:ext cx="3859530" cy="1891189"/>
          </a:xfrm>
          <a:prstGeom prst="roundRect">
            <a:avLst>
              <a:gd name="adj" fmla="val 39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83919" y="1534597"/>
            <a:ext cx="3813810" cy="534352"/>
          </a:xfrm>
          <a:prstGeom prst="roundRect">
            <a:avLst>
              <a:gd name="adj" fmla="val 8867"/>
            </a:avLst>
          </a:prstGeom>
          <a:solidFill>
            <a:srgbClr val="E1E1EA"/>
          </a:solidFill>
          <a:ln/>
        </p:spPr>
      </p:sp>
      <p:sp>
        <p:nvSpPr>
          <p:cNvPr id="11" name="Text 8"/>
          <p:cNvSpPr/>
          <p:nvPr/>
        </p:nvSpPr>
        <p:spPr>
          <a:xfrm>
            <a:off x="6457236" y="1630918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862036" y="2247067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Tests adversariaux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62036" y="2632115"/>
            <a:ext cx="3457575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Évaluation régulière de la robustesse du modèle face aux attaques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23411" y="3581043"/>
            <a:ext cx="3859530" cy="1891189"/>
          </a:xfrm>
          <a:prstGeom prst="roundRect">
            <a:avLst>
              <a:gd name="adj" fmla="val 39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46271" y="3603903"/>
            <a:ext cx="3813810" cy="534352"/>
          </a:xfrm>
          <a:prstGeom prst="roundRect">
            <a:avLst>
              <a:gd name="adj" fmla="val 8867"/>
            </a:avLst>
          </a:prstGeom>
          <a:solidFill>
            <a:srgbClr val="E1E1EA"/>
          </a:solidFill>
          <a:ln/>
        </p:spPr>
      </p:sp>
      <p:sp>
        <p:nvSpPr>
          <p:cNvPr id="16" name="Text 13"/>
          <p:cNvSpPr/>
          <p:nvPr/>
        </p:nvSpPr>
        <p:spPr>
          <a:xfrm>
            <a:off x="2419588" y="3700224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824389" y="4316373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Filtrage des prompts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824389" y="4701421"/>
            <a:ext cx="3457575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en place de contrôles stricts pour les entrées utilisateurs des LLM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4661059" y="3581043"/>
            <a:ext cx="3859530" cy="1891189"/>
          </a:xfrm>
          <a:prstGeom prst="roundRect">
            <a:avLst>
              <a:gd name="adj" fmla="val 39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4683919" y="3603903"/>
            <a:ext cx="3813810" cy="534352"/>
          </a:xfrm>
          <a:prstGeom prst="roundRect">
            <a:avLst>
              <a:gd name="adj" fmla="val 8867"/>
            </a:avLst>
          </a:prstGeom>
          <a:solidFill>
            <a:srgbClr val="E1E1EA"/>
          </a:solidFill>
          <a:ln/>
        </p:spPr>
      </p:sp>
      <p:sp>
        <p:nvSpPr>
          <p:cNvPr id="21" name="Text 18"/>
          <p:cNvSpPr/>
          <p:nvPr/>
        </p:nvSpPr>
        <p:spPr>
          <a:xfrm>
            <a:off x="6457236" y="3700224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4862036" y="4316373"/>
            <a:ext cx="268938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Gestion des dépendances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862036" y="4701421"/>
            <a:ext cx="3457575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à jour et audit sécurisé de toutes les bibliothèques tierces</a:t>
            </a:r>
            <a:endParaRPr lang="en-US" sz="1400" dirty="0"/>
          </a:p>
        </p:txBody>
      </p:sp>
      <p:sp>
        <p:nvSpPr>
          <p:cNvPr id="24" name="Shape 21"/>
          <p:cNvSpPr/>
          <p:nvPr/>
        </p:nvSpPr>
        <p:spPr>
          <a:xfrm>
            <a:off x="623411" y="5650349"/>
            <a:ext cx="3859530" cy="1891189"/>
          </a:xfrm>
          <a:prstGeom prst="roundRect">
            <a:avLst>
              <a:gd name="adj" fmla="val 39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646271" y="5673209"/>
            <a:ext cx="3813810" cy="534352"/>
          </a:xfrm>
          <a:prstGeom prst="roundRect">
            <a:avLst>
              <a:gd name="adj" fmla="val 8867"/>
            </a:avLst>
          </a:prstGeom>
          <a:solidFill>
            <a:srgbClr val="E1E1EA"/>
          </a:solidFill>
          <a:ln/>
        </p:spPr>
      </p:sp>
      <p:sp>
        <p:nvSpPr>
          <p:cNvPr id="26" name="Text 23"/>
          <p:cNvSpPr/>
          <p:nvPr/>
        </p:nvSpPr>
        <p:spPr>
          <a:xfrm>
            <a:off x="2419588" y="5769531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4"/>
          <p:cNvSpPr/>
          <p:nvPr/>
        </p:nvSpPr>
        <p:spPr>
          <a:xfrm>
            <a:off x="824389" y="6385679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Cadres de sécurité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824389" y="6770727"/>
            <a:ext cx="3457575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 des normes NIST AI RMF et OWASP pour une approche structurée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2025-12-04T16:08:33Z</dcterms:created>
  <dcterms:modified xsi:type="dcterms:W3CDTF">2025-12-04T16:08:33Z</dcterms:modified>
</cp:coreProperties>
</file>